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  <p:sldMasterId id="2147483720" r:id="rId2"/>
    <p:sldMasterId id="2147483744" r:id="rId3"/>
  </p:sldMasterIdLst>
  <p:notesMasterIdLst>
    <p:notesMasterId r:id="rId21"/>
  </p:notesMasterIdLst>
  <p:sldIdLst>
    <p:sldId id="342" r:id="rId4"/>
    <p:sldId id="308" r:id="rId5"/>
    <p:sldId id="353" r:id="rId6"/>
    <p:sldId id="344" r:id="rId7"/>
    <p:sldId id="351" r:id="rId8"/>
    <p:sldId id="372" r:id="rId9"/>
    <p:sldId id="373" r:id="rId10"/>
    <p:sldId id="399" r:id="rId11"/>
    <p:sldId id="376" r:id="rId12"/>
    <p:sldId id="403" r:id="rId13"/>
    <p:sldId id="393" r:id="rId14"/>
    <p:sldId id="406" r:id="rId15"/>
    <p:sldId id="383" r:id="rId16"/>
    <p:sldId id="384" r:id="rId17"/>
    <p:sldId id="377" r:id="rId18"/>
    <p:sldId id="288" r:id="rId19"/>
    <p:sldId id="39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9900"/>
    <a:srgbClr val="CCECFF"/>
    <a:srgbClr val="993300"/>
    <a:srgbClr val="CC6600"/>
    <a:srgbClr val="F79747"/>
    <a:srgbClr val="41DF88"/>
    <a:srgbClr val="42DE72"/>
    <a:srgbClr val="28F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1" autoAdjust="0"/>
    <p:restoredTop sz="94660"/>
  </p:normalViewPr>
  <p:slideViewPr>
    <p:cSldViewPr>
      <p:cViewPr varScale="1">
        <p:scale>
          <a:sx n="78" d="100"/>
          <a:sy n="78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E46CF8-D2EE-4A0F-AD18-ADEF1666BB9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6B0A4E6A-83FF-4079-AF53-357FA4C2CA41}">
      <dgm:prSet custT="1"/>
      <dgm:spPr/>
      <dgm:t>
        <a:bodyPr/>
        <a:lstStyle/>
        <a:p>
          <a:pPr algn="ctr" rtl="0"/>
          <a:r>
            <a:rPr lang="bg-BG" sz="1800" b="1" dirty="0" smtClean="0"/>
            <a:t>Без</a:t>
          </a:r>
          <a:r>
            <a:rPr lang="bg-BG" sz="2000" b="1" dirty="0" smtClean="0"/>
            <a:t>платно свидетелство за управление на МПС категории „В“ и „С“</a:t>
          </a:r>
          <a:endParaRPr lang="bg-BG" sz="2000" dirty="0"/>
        </a:p>
      </dgm:t>
    </dgm:pt>
    <dgm:pt modelId="{A19377D3-BFEC-4EF5-AE70-5614459DAB07}" type="parTrans" cxnId="{1F9760AF-9797-4467-8284-33522B2BD482}">
      <dgm:prSet/>
      <dgm:spPr/>
      <dgm:t>
        <a:bodyPr/>
        <a:lstStyle/>
        <a:p>
          <a:endParaRPr lang="bg-BG"/>
        </a:p>
      </dgm:t>
    </dgm:pt>
    <dgm:pt modelId="{BEA3DAC2-5FFF-4264-BCE8-BC4D67C6FA20}" type="sibTrans" cxnId="{1F9760AF-9797-4467-8284-33522B2BD482}">
      <dgm:prSet/>
      <dgm:spPr/>
      <dgm:t>
        <a:bodyPr/>
        <a:lstStyle/>
        <a:p>
          <a:endParaRPr lang="bg-BG"/>
        </a:p>
      </dgm:t>
    </dgm:pt>
    <dgm:pt modelId="{36DB90D6-D0EB-4091-BA60-E95013F9EA4A}" type="pres">
      <dgm:prSet presAssocID="{FEE46CF8-D2EE-4A0F-AD18-ADEF1666BB9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ACBE4898-AE00-49F6-978C-6C113E4D3255}" type="pres">
      <dgm:prSet presAssocID="{6B0A4E6A-83FF-4079-AF53-357FA4C2CA41}" presName="parentText" presStyleLbl="node1" presStyleIdx="0" presStyleCnt="1" custScaleX="113740" custScaleY="346408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E9F7264A-F57C-4DCA-94A1-5AEFC824AB56}" type="presOf" srcId="{FEE46CF8-D2EE-4A0F-AD18-ADEF1666BB97}" destId="{36DB90D6-D0EB-4091-BA60-E95013F9EA4A}" srcOrd="0" destOrd="0" presId="urn:microsoft.com/office/officeart/2005/8/layout/vList2"/>
    <dgm:cxn modelId="{1F9760AF-9797-4467-8284-33522B2BD482}" srcId="{FEE46CF8-D2EE-4A0F-AD18-ADEF1666BB97}" destId="{6B0A4E6A-83FF-4079-AF53-357FA4C2CA41}" srcOrd="0" destOrd="0" parTransId="{A19377D3-BFEC-4EF5-AE70-5614459DAB07}" sibTransId="{BEA3DAC2-5FFF-4264-BCE8-BC4D67C6FA20}"/>
    <dgm:cxn modelId="{7B349930-3BAB-41EF-AD0C-82800FAAC6C0}" type="presOf" srcId="{6B0A4E6A-83FF-4079-AF53-357FA4C2CA41}" destId="{ACBE4898-AE00-49F6-978C-6C113E4D3255}" srcOrd="0" destOrd="0" presId="urn:microsoft.com/office/officeart/2005/8/layout/vList2"/>
    <dgm:cxn modelId="{97EBC3AD-0F33-48C2-B754-8CEB22650542}" type="presParOf" srcId="{36DB90D6-D0EB-4091-BA60-E95013F9EA4A}" destId="{ACBE4898-AE00-49F6-978C-6C113E4D325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E4898-AE00-49F6-978C-6C113E4D3255}">
      <dsp:nvSpPr>
        <dsp:cNvPr id="0" name=""/>
        <dsp:cNvSpPr/>
      </dsp:nvSpPr>
      <dsp:spPr>
        <a:xfrm>
          <a:off x="0" y="690"/>
          <a:ext cx="5181600" cy="7065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Без</a:t>
          </a:r>
          <a:r>
            <a:rPr lang="bg-BG" sz="2000" b="1" kern="1200" dirty="0" smtClean="0"/>
            <a:t>платно свидетелство за управление на МПС категории „В“ и „С“</a:t>
          </a:r>
          <a:endParaRPr lang="bg-BG" sz="2000" kern="1200" dirty="0"/>
        </a:p>
      </dsp:txBody>
      <dsp:txXfrm>
        <a:off x="34489" y="35179"/>
        <a:ext cx="5112622" cy="637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80E7F-91C7-43E6-95D8-63F7DAFF5767}" type="datetimeFigureOut">
              <a:rPr lang="bg-BG" smtClean="0"/>
              <a:pPr/>
              <a:t>4.7.2024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F6ADD-B9A8-40B9-8769-6A07519AE5DE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0991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F6ADD-B9A8-40B9-8769-6A07519AE5DE}" type="slidenum">
              <a:rPr lang="bg-BG" smtClean="0"/>
              <a:pPr/>
              <a:t>16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15477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9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50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3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71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35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080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1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9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8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8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55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69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49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37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13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215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42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2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82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487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87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74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1863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907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109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074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421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049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5721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250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2447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093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59A88-9E85-4393-BD50-2E95C7D1052B}" type="datetimeFigureOut">
              <a:rPr lang="bg-BG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1EF42-5A8B-4CC5-A37F-67CE0251E942}" type="slidenum">
              <a:rPr lang="bg-BG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3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7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079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59A88-9E85-4393-BD50-2E95C7D1052B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4.7.2024 г.</a:t>
            </a:fld>
            <a:endParaRPr lang="bg-BG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1EF42-5A8B-4CC5-A37F-67CE0251E942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emf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9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1.jpeg"/><Relationship Id="rId7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8.xml"/><Relationship Id="rId6" Type="http://schemas.microsoft.com/office/2007/relationships/hdphoto" Target="../media/hdphoto1.wdp"/><Relationship Id="rId5" Type="http://schemas.openxmlformats.org/officeDocument/2006/relationships/image" Target="../media/image32.png"/><Relationship Id="rId4" Type="http://schemas.openxmlformats.org/officeDocument/2006/relationships/image" Target="../media/image23.png"/><Relationship Id="rId9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8.jpeg"/><Relationship Id="rId4" Type="http://schemas.openxmlformats.org/officeDocument/2006/relationships/image" Target="../media/image4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2" r="7079" b="23613"/>
          <a:stretch/>
        </p:blipFill>
        <p:spPr bwMode="auto">
          <a:xfrm>
            <a:off x="685800" y="3819523"/>
            <a:ext cx="7251700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219575"/>
            <a:ext cx="755650" cy="809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4219574"/>
            <a:ext cx="74930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Текстово поле 8"/>
          <p:cNvSpPr txBox="1"/>
          <p:nvPr/>
        </p:nvSpPr>
        <p:spPr>
          <a:xfrm>
            <a:off x="1371599" y="4270444"/>
            <a:ext cx="95250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4000" b="1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В,С</a:t>
            </a:r>
            <a:endParaRPr lang="bg-BG" sz="4000" b="1" dirty="0">
              <a:ln w="11430"/>
              <a:blipFill>
                <a:blip r:embed="rId5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6629400" y="4270443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g-BG" sz="3200" b="1" dirty="0" err="1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Ткт</a:t>
            </a:r>
            <a:endParaRPr lang="bg-BG" sz="3200" b="1" dirty="0">
              <a:ln w="11430"/>
              <a:blipFill>
                <a:blip r:embed="rId5"/>
                <a:tile tx="0" ty="0" sx="100000" sy="100000" flip="none" algn="tl"/>
              </a:blip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98565" y="1628327"/>
            <a:ext cx="1166813" cy="4382393"/>
          </a:xfrm>
          <a:prstGeom prst="ellipse">
            <a:avLst/>
          </a:prstGeom>
          <a:gradFill flip="none" rotWithShape="1">
            <a:gsLst>
              <a:gs pos="0">
                <a:srgbClr val="FFEFD1"/>
              </a:gs>
              <a:gs pos="18000">
                <a:srgbClr val="F0EBD5"/>
              </a:gs>
              <a:gs pos="100000">
                <a:srgbClr val="D1C39F"/>
              </a:gs>
            </a:gsLst>
            <a:lin ang="16200000" scaled="1"/>
            <a:tileRect/>
          </a:gradFill>
          <a:ln>
            <a:noFill/>
          </a:ln>
          <a:effectLst>
            <a:softEdge rad="12700"/>
          </a:effec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3" y="576971"/>
            <a:ext cx="63645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209675" y="76200"/>
            <a:ext cx="7924800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bg-BG" sz="3200" b="1" u="sng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Професионална гимназия “Марин Попов”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45"/>
          <a:stretch/>
        </p:blipFill>
        <p:spPr bwMode="auto">
          <a:xfrm>
            <a:off x="5433317" y="1425699"/>
            <a:ext cx="2691155" cy="23938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Блоксхема: алтернативен процес 14"/>
          <p:cNvSpPr/>
          <p:nvPr/>
        </p:nvSpPr>
        <p:spPr>
          <a:xfrm>
            <a:off x="3248471" y="5715000"/>
            <a:ext cx="2667000" cy="561964"/>
          </a:xfrm>
          <a:prstGeom prst="flowChartAlternateProcess">
            <a:avLst/>
          </a:prstGeom>
          <a:blipFill>
            <a:blip r:embed="rId9" cstate="print"/>
            <a:tile tx="0" ty="0" sx="100000" sy="100000" flip="none" algn="tl"/>
          </a:blip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1" i="0" u="none" strike="noStrike" kern="0" cap="none" spc="0" normalizeH="0" baseline="0" noProof="0" dirty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НИЕ ВИ ПОМАГАМЕ ДА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b="1" i="0" u="none" strike="noStrike" kern="0" cap="none" spc="0" normalizeH="0" baseline="0" noProof="0" dirty="0" smtClean="0">
                <a:ln w="11430"/>
                <a:blipFill>
                  <a:blip r:embed="rId5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РЕАЛИЗИРАТЕ МЕЧТИТЕ СИ!</a:t>
            </a:r>
            <a:endParaRPr kumimoji="0" lang="bg-BG" sz="1400" b="1" i="0" u="none" strike="noStrike" kern="0" cap="none" spc="0" normalizeH="0" baseline="0" noProof="0" dirty="0">
              <a:ln w="11430"/>
              <a:blipFill>
                <a:blip r:embed="rId5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Закръглен правоъгълник 15"/>
          <p:cNvSpPr/>
          <p:nvPr/>
        </p:nvSpPr>
        <p:spPr>
          <a:xfrm>
            <a:off x="1295401" y="6172200"/>
            <a:ext cx="2057400" cy="485764"/>
          </a:xfrm>
          <a:prstGeom prst="roundRect">
            <a:avLst/>
          </a:prstGeom>
          <a:blipFill>
            <a:blip r:embed="rId9" cstate="print"/>
            <a:tile tx="0" ty="0" sx="100000" sy="100000" flip="none" algn="tl"/>
          </a:blip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400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ЛЕК АВТОМОБИЛ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400" i="0" u="none" strike="noStrike" kern="0" cap="none" spc="0" normalizeH="0" baseline="0" noProof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ТОВАРЕН АВТОМОБИЛ</a:t>
            </a:r>
            <a:endParaRPr kumimoji="0" lang="bg-BG" sz="1400" i="0" u="none" strike="noStrike" kern="0" cap="none" spc="0" normalizeH="0" baseline="0" noProof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Закръглен правоъгълник 16"/>
          <p:cNvSpPr/>
          <p:nvPr/>
        </p:nvSpPr>
        <p:spPr>
          <a:xfrm>
            <a:off x="6032391" y="6224582"/>
            <a:ext cx="1282809" cy="381000"/>
          </a:xfrm>
          <a:prstGeom prst="roundRect">
            <a:avLst/>
          </a:prstGeom>
          <a:blipFill>
            <a:blip r:embed="rId9" cstate="print"/>
            <a:tile tx="0" ty="0" sx="100000" sy="100000" flip="none" algn="tl"/>
          </a:blip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400" kern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ТРАКТОР</a:t>
            </a:r>
            <a:endParaRPr kumimoji="0" lang="bg-BG" sz="1400" i="0" u="none" strike="noStrike" kern="0" cap="none" spc="0" normalizeH="0" baseline="0" noProof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2567696"/>
            <a:ext cx="2835275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 descr="C:\Users\My computer\Desktop\snimki\viber_изображение_2020-02-10_09-48-08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52" y="1528428"/>
            <a:ext cx="3067496" cy="23006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21" y="76200"/>
            <a:ext cx="1074973" cy="7741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629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84238"/>
          </a:xfrm>
        </p:spPr>
        <p:txBody>
          <a:bodyPr/>
          <a:lstStyle/>
          <a:p>
            <a:r>
              <a:rPr lang="bg-BG" b="1" u="sng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 своите ученици осигуряваме</a:t>
            </a:r>
            <a:endParaRPr lang="bg-BG" b="1" u="sng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741593" y="1550226"/>
            <a:ext cx="69342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Обзаведени учебни кабинети; </a:t>
            </a: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Компютърни кабинета;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Учебни работилници;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Училищна </a:t>
            </a:r>
            <a:r>
              <a:rPr lang="ru-RU" dirty="0"/>
              <a:t>библиотека;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Учебен полигон;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Учебни </a:t>
            </a:r>
            <a:r>
              <a:rPr lang="ru-RU" dirty="0" smtClean="0"/>
              <a:t>автомобили </a:t>
            </a:r>
            <a:r>
              <a:rPr lang="ru-RU" dirty="0"/>
              <a:t>и трактори;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Общежитие</a:t>
            </a:r>
            <a:r>
              <a:rPr lang="ru-RU" dirty="0"/>
              <a:t>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/>
              <a:t>Безплатен</a:t>
            </a:r>
            <a:r>
              <a:rPr lang="ru-RU" dirty="0"/>
              <a:t> транспорт за </a:t>
            </a:r>
            <a:r>
              <a:rPr lang="ru-RU" dirty="0" err="1"/>
              <a:t>пътуващите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 smtClean="0"/>
              <a:t>Възможност</a:t>
            </a:r>
            <a:r>
              <a:rPr lang="ru-RU" dirty="0" smtClean="0"/>
              <a:t> за участие в ученически практики на </a:t>
            </a:r>
            <a:r>
              <a:rPr lang="ru-RU" dirty="0" err="1" smtClean="0"/>
              <a:t>реални</a:t>
            </a:r>
            <a:r>
              <a:rPr lang="ru-RU" dirty="0" smtClean="0"/>
              <a:t> работни места 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/>
              <a:t>П</a:t>
            </a:r>
            <a:r>
              <a:rPr lang="ru-RU" dirty="0" err="1" smtClean="0"/>
              <a:t>олучаване</a:t>
            </a:r>
            <a:r>
              <a:rPr lang="ru-RU" dirty="0" smtClean="0"/>
              <a:t> на </a:t>
            </a:r>
            <a:r>
              <a:rPr lang="ru-RU" dirty="0"/>
              <a:t>стипендии;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 smtClean="0"/>
              <a:t>Екипност</a:t>
            </a:r>
            <a:r>
              <a:rPr lang="ru-RU" dirty="0" smtClean="0"/>
              <a:t> и </a:t>
            </a:r>
            <a:r>
              <a:rPr lang="ru-RU" dirty="0" err="1" smtClean="0"/>
              <a:t>добри</a:t>
            </a:r>
            <a:r>
              <a:rPr lang="ru-RU" dirty="0" smtClean="0"/>
              <a:t> взаимоотношения, спокойна </a:t>
            </a:r>
            <a:r>
              <a:rPr lang="ru-RU" dirty="0" err="1" smtClean="0"/>
              <a:t>учебна</a:t>
            </a:r>
            <a:r>
              <a:rPr lang="ru-RU" dirty="0" smtClean="0"/>
              <a:t> </a:t>
            </a:r>
            <a:r>
              <a:rPr lang="ru-RU" dirty="0"/>
              <a:t>среда;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err="1"/>
              <a:t>Опитно</a:t>
            </a:r>
            <a:r>
              <a:rPr lang="ru-RU" dirty="0"/>
              <a:t> </a:t>
            </a:r>
            <a:r>
              <a:rPr lang="ru-RU" dirty="0" err="1"/>
              <a:t>стопанство</a:t>
            </a:r>
            <a:r>
              <a:rPr lang="ru-RU" dirty="0"/>
              <a:t> </a:t>
            </a:r>
            <a:r>
              <a:rPr lang="ru-RU" dirty="0" smtClean="0"/>
              <a:t>;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dirty="0"/>
              <a:t>Участие в  Европейски </a:t>
            </a:r>
            <a:r>
              <a:rPr lang="ru-RU" dirty="0" err="1"/>
              <a:t>проекти</a:t>
            </a:r>
            <a:r>
              <a:rPr lang="ru-RU" dirty="0"/>
              <a:t>; </a:t>
            </a:r>
            <a:endParaRPr lang="en-US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Успешна реализация </a:t>
            </a:r>
            <a:r>
              <a:rPr lang="ru-RU" dirty="0"/>
              <a:t>; 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ru-RU" dirty="0" smtClean="0"/>
              <a:t>Да </a:t>
            </a:r>
            <a:r>
              <a:rPr lang="ru-RU" dirty="0" err="1"/>
              <a:t>придобият</a:t>
            </a:r>
            <a:r>
              <a:rPr lang="ru-RU" dirty="0"/>
              <a:t> </a:t>
            </a:r>
            <a:r>
              <a:rPr lang="ru-RU" dirty="0" err="1"/>
              <a:t>добри</a:t>
            </a:r>
            <a:r>
              <a:rPr lang="ru-RU" dirty="0"/>
              <a:t> знания  за </a:t>
            </a:r>
            <a:r>
              <a:rPr lang="ru-RU" dirty="0" err="1"/>
              <a:t>продължаване</a:t>
            </a:r>
            <a:r>
              <a:rPr lang="ru-RU" dirty="0"/>
              <a:t>  на </a:t>
            </a:r>
            <a:r>
              <a:rPr lang="ru-RU" dirty="0" err="1"/>
              <a:t>образованието</a:t>
            </a:r>
            <a:r>
              <a:rPr lang="ru-RU" dirty="0"/>
              <a:t> </a:t>
            </a:r>
            <a:r>
              <a:rPr lang="ru-RU" dirty="0" err="1"/>
              <a:t>във</a:t>
            </a:r>
            <a:r>
              <a:rPr lang="ru-RU" dirty="0"/>
              <a:t> ВУЗ.</a:t>
            </a: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  <a:p>
            <a:pPr marL="285750" indent="-285750">
              <a:buFont typeface="Wingdings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itchFamily="2" charset="2"/>
              <a:buChar char="v"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329287"/>
            <a:ext cx="2811180" cy="217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342" y="1502367"/>
            <a:ext cx="950357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967" y="1402456"/>
            <a:ext cx="116763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455" y="2300117"/>
            <a:ext cx="962155" cy="97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610" y="2389313"/>
            <a:ext cx="886797" cy="5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115" y="3040552"/>
            <a:ext cx="531767" cy="44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09879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type="title"/>
          </p:nvPr>
        </p:nvSpPr>
        <p:spPr>
          <a:xfrm>
            <a:off x="1905000" y="274638"/>
            <a:ext cx="72390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Прием на ученици за </a:t>
            </a: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ea typeface="+mn-ea"/>
                <a:cs typeface="+mn-cs"/>
              </a:rPr>
              <a:t>2024/2025</a:t>
            </a: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учебна година </a:t>
            </a:r>
            <a:b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bg-BG" sz="2400" b="0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след завършено основно образование (след </a:t>
            </a: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</a:t>
            </a:r>
            <a:r>
              <a:rPr kumimoji="0" lang="bg-BG" sz="2400" b="0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ІІ клас)</a:t>
            </a:r>
            <a: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/>
            </a:r>
            <a:br>
              <a:rPr kumimoji="0" lang="bg-BG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bg-BG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" name="Picture 2" descr="C:\Users\My computer\Desktop\план прием\vii-klas-priem-2227-1000x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7475">
            <a:off x="80429" y="234511"/>
            <a:ext cx="1867126" cy="855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artDeco"/>
          </a:sp3d>
          <a:extLst/>
        </p:spPr>
      </p:pic>
      <p:cxnSp>
        <p:nvCxnSpPr>
          <p:cNvPr id="8" name="Право съединение 7"/>
          <p:cNvCxnSpPr/>
          <p:nvPr/>
        </p:nvCxnSpPr>
        <p:spPr>
          <a:xfrm>
            <a:off x="1752600" y="1143000"/>
            <a:ext cx="73152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Правоъгълник 2"/>
          <p:cNvSpPr/>
          <p:nvPr/>
        </p:nvSpPr>
        <p:spPr>
          <a:xfrm>
            <a:off x="609601" y="1343215"/>
            <a:ext cx="819584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 smtClean="0">
                <a:solidFill>
                  <a:srgbClr val="7030A0"/>
                </a:solidFill>
                <a:latin typeface="verdana"/>
              </a:rPr>
              <a:t>Дуална </a:t>
            </a:r>
            <a:r>
              <a:rPr lang="ru-RU" sz="2000" b="1" i="1" dirty="0">
                <a:solidFill>
                  <a:srgbClr val="7030A0"/>
                </a:solidFill>
                <a:latin typeface="verdana"/>
              </a:rPr>
              <a:t>форма на </a:t>
            </a:r>
            <a:r>
              <a:rPr lang="ru-RU" sz="2000" b="1" i="1" dirty="0" smtClean="0">
                <a:solidFill>
                  <a:srgbClr val="7030A0"/>
                </a:solidFill>
                <a:latin typeface="verdana"/>
              </a:rPr>
              <a:t>обучение (обучение чрез работа)</a:t>
            </a:r>
          </a:p>
          <a:p>
            <a:pPr lvl="0" algn="ctr"/>
            <a:endParaRPr lang="en-US" sz="2000" b="1" i="1" dirty="0" smtClean="0">
              <a:solidFill>
                <a:srgbClr val="7030A0"/>
              </a:solidFill>
              <a:latin typeface="verdana"/>
            </a:endParaRPr>
          </a:p>
          <a:p>
            <a:pPr lvl="0"/>
            <a:r>
              <a:rPr lang="ru-RU" sz="2000" b="1" u="sng" dirty="0" err="1" smtClean="0">
                <a:solidFill>
                  <a:srgbClr val="C00000"/>
                </a:solidFill>
                <a:latin typeface="verdana"/>
              </a:rPr>
              <a:t>Професия</a:t>
            </a:r>
            <a:r>
              <a:rPr lang="en-US" sz="2000" b="1" u="sng" dirty="0" smtClean="0">
                <a:solidFill>
                  <a:srgbClr val="C00000"/>
                </a:solidFill>
                <a:latin typeface="verdana"/>
              </a:rPr>
              <a:t>:</a:t>
            </a:r>
            <a:r>
              <a:rPr lang="ru-RU" sz="2000" b="1" dirty="0">
                <a:latin typeface="verdana"/>
              </a:rPr>
              <a:t> </a:t>
            </a:r>
            <a:r>
              <a:rPr lang="ru-RU" sz="2000" b="1" dirty="0" smtClean="0">
                <a:latin typeface="verdana"/>
              </a:rPr>
              <a:t>Спедитор - логистик</a:t>
            </a:r>
            <a:endParaRPr lang="en-US" sz="2000" b="1" dirty="0" smtClean="0">
              <a:latin typeface="verdana"/>
            </a:endParaRPr>
          </a:p>
          <a:p>
            <a:pPr lvl="0"/>
            <a:r>
              <a:rPr lang="bg-BG" sz="2000" b="1" u="sng" dirty="0" smtClean="0">
                <a:solidFill>
                  <a:srgbClr val="C00000"/>
                </a:solidFill>
                <a:latin typeface="verdana"/>
              </a:rPr>
              <a:t>Специалност</a:t>
            </a:r>
            <a:r>
              <a:rPr lang="en-US" sz="2000" b="1" u="sng" dirty="0" smtClean="0">
                <a:solidFill>
                  <a:srgbClr val="C00000"/>
                </a:solidFill>
                <a:latin typeface="verdana"/>
              </a:rPr>
              <a:t>:</a:t>
            </a:r>
            <a:r>
              <a:rPr lang="bg-BG" sz="2000" b="1" dirty="0">
                <a:solidFill>
                  <a:srgbClr val="C00000"/>
                </a:solidFill>
                <a:latin typeface="verdana"/>
              </a:rPr>
              <a:t> </a:t>
            </a:r>
            <a:r>
              <a:rPr lang="bg-BG" sz="2000" b="1" dirty="0" smtClean="0">
                <a:latin typeface="verdana"/>
              </a:rPr>
              <a:t>Спедиция, транспортна и складова логистика</a:t>
            </a:r>
            <a:endParaRPr lang="bg-BG" sz="2000" b="1" dirty="0">
              <a:latin typeface="verdana"/>
            </a:endParaRPr>
          </a:p>
          <a:p>
            <a:pPr lvl="0"/>
            <a:endParaRPr lang="ru-RU" sz="2000" dirty="0">
              <a:solidFill>
                <a:srgbClr val="555555"/>
              </a:solidFill>
              <a:latin typeface="verdana"/>
            </a:endParaRPr>
          </a:p>
          <a:p>
            <a:pPr lvl="0"/>
            <a:endParaRPr lang="ru-RU" sz="1600" dirty="0">
              <a:solidFill>
                <a:srgbClr val="7030A0"/>
              </a:solidFill>
              <a:latin typeface="verdana"/>
            </a:endParaRPr>
          </a:p>
          <a:p>
            <a:pPr lvl="0" algn="ctr"/>
            <a:r>
              <a:rPr lang="ru-RU" sz="2000" b="1" i="1" dirty="0" err="1" smtClean="0">
                <a:solidFill>
                  <a:srgbClr val="7030A0"/>
                </a:solidFill>
                <a:latin typeface="verdana"/>
              </a:rPr>
              <a:t>Дневна</a:t>
            </a:r>
            <a:r>
              <a:rPr lang="ru-RU" sz="2000" b="1" i="1" dirty="0" smtClean="0">
                <a:solidFill>
                  <a:srgbClr val="7030A0"/>
                </a:solidFill>
                <a:latin typeface="verdana"/>
              </a:rPr>
              <a:t> </a:t>
            </a:r>
            <a:r>
              <a:rPr lang="ru-RU" sz="2000" b="1" i="1" dirty="0">
                <a:solidFill>
                  <a:srgbClr val="7030A0"/>
                </a:solidFill>
                <a:latin typeface="verdana"/>
              </a:rPr>
              <a:t>форма на обучение </a:t>
            </a:r>
            <a:endParaRPr lang="ru-RU" sz="2000" b="1" i="1" dirty="0" smtClean="0">
              <a:solidFill>
                <a:srgbClr val="7030A0"/>
              </a:solidFill>
              <a:latin typeface="verdana"/>
            </a:endParaRPr>
          </a:p>
          <a:p>
            <a:pPr lvl="0" algn="ctr"/>
            <a:endParaRPr lang="ru-RU" sz="2000" b="1" i="1" dirty="0" smtClean="0">
              <a:solidFill>
                <a:srgbClr val="7030A0"/>
              </a:solidFill>
              <a:latin typeface="verdana"/>
            </a:endParaRPr>
          </a:p>
          <a:p>
            <a:r>
              <a:rPr lang="ru-RU" sz="2000" b="1" u="sng" dirty="0" err="1">
                <a:solidFill>
                  <a:srgbClr val="C00000"/>
                </a:solidFill>
                <a:latin typeface="verdana"/>
              </a:rPr>
              <a:t>Професия</a:t>
            </a:r>
            <a:r>
              <a:rPr lang="en-US" sz="2000" b="1" u="sng" dirty="0" smtClean="0">
                <a:solidFill>
                  <a:srgbClr val="C00000"/>
                </a:solidFill>
                <a:latin typeface="verdana"/>
              </a:rPr>
              <a:t>:</a:t>
            </a:r>
            <a:r>
              <a:rPr lang="bg-BG" sz="2000" b="1" u="sng" dirty="0" smtClean="0">
                <a:solidFill>
                  <a:srgbClr val="C00000"/>
                </a:solidFill>
                <a:latin typeface="verdana"/>
              </a:rPr>
              <a:t> </a:t>
            </a:r>
            <a:r>
              <a:rPr lang="bg-BG" sz="2000" b="1" dirty="0" smtClean="0">
                <a:latin typeface="verdana"/>
              </a:rPr>
              <a:t>Монтьор </a:t>
            </a:r>
            <a:r>
              <a:rPr lang="bg-BG" sz="2000" b="1" dirty="0">
                <a:latin typeface="verdana"/>
              </a:rPr>
              <a:t>на селскостопанска техника</a:t>
            </a:r>
          </a:p>
          <a:p>
            <a:r>
              <a:rPr lang="bg-BG" sz="2000" b="1" u="sng" dirty="0" smtClean="0">
                <a:solidFill>
                  <a:srgbClr val="C00000"/>
                </a:solidFill>
                <a:latin typeface="verdana"/>
              </a:rPr>
              <a:t>Специалност</a:t>
            </a:r>
            <a:r>
              <a:rPr lang="en-US" sz="2000" b="1" u="sng" dirty="0">
                <a:solidFill>
                  <a:srgbClr val="C00000"/>
                </a:solidFill>
                <a:latin typeface="verdana"/>
              </a:rPr>
              <a:t>:</a:t>
            </a:r>
            <a:r>
              <a:rPr lang="bg-BG" sz="2000" b="1" dirty="0">
                <a:solidFill>
                  <a:srgbClr val="C00000"/>
                </a:solidFill>
                <a:latin typeface="verdana"/>
              </a:rPr>
              <a:t> </a:t>
            </a:r>
            <a:r>
              <a:rPr lang="bg-BG" sz="2000" b="1" dirty="0">
                <a:solidFill>
                  <a:prstClr val="black"/>
                </a:solidFill>
                <a:latin typeface="verdana"/>
              </a:rPr>
              <a:t>Механизация на селското стопанство</a:t>
            </a:r>
          </a:p>
          <a:p>
            <a:pPr lvl="0"/>
            <a:endParaRPr lang="ru-RU" sz="2000" b="1" i="1" dirty="0">
              <a:solidFill>
                <a:srgbClr val="7030A0"/>
              </a:solidFill>
              <a:latin typeface="verdana"/>
            </a:endParaRPr>
          </a:p>
          <a:p>
            <a:pPr lvl="0"/>
            <a:endParaRPr lang="ru-RU" sz="1600" dirty="0">
              <a:solidFill>
                <a:srgbClr val="7030A0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3105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861" y="152400"/>
            <a:ext cx="5429139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Блоксхема: съединение 4"/>
          <p:cNvSpPr/>
          <p:nvPr/>
        </p:nvSpPr>
        <p:spPr>
          <a:xfrm>
            <a:off x="4343400" y="381000"/>
            <a:ext cx="4419600" cy="4419600"/>
          </a:xfrm>
          <a:prstGeom prst="flowChartConnector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8000">
                <a:schemeClr val="accent1">
                  <a:tint val="44500"/>
                  <a:satMod val="160000"/>
                  <a:alpha val="86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4" y="152400"/>
            <a:ext cx="45720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2" t="8580" r="8112"/>
          <a:stretch/>
        </p:blipFill>
        <p:spPr bwMode="auto">
          <a:xfrm>
            <a:off x="5657851" y="4486537"/>
            <a:ext cx="3371850" cy="2413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9409"/>
            <a:ext cx="4041775" cy="226859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32" y="554831"/>
            <a:ext cx="3920779" cy="33035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авоъгълник 7"/>
          <p:cNvSpPr/>
          <p:nvPr/>
        </p:nvSpPr>
        <p:spPr>
          <a:xfrm>
            <a:off x="783047" y="1035387"/>
            <a:ext cx="32079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000" b="1" u="sng" dirty="0" smtClean="0">
                <a:solidFill>
                  <a:srgbClr val="C00000"/>
                </a:solidFill>
                <a:latin typeface="verdana"/>
              </a:rPr>
              <a:t>Професия</a:t>
            </a:r>
            <a:r>
              <a:rPr lang="ru-RU" sz="2000" b="1" u="sng" dirty="0">
                <a:solidFill>
                  <a:prstClr val="black"/>
                </a:solidFill>
                <a:latin typeface="verdana"/>
              </a:rPr>
              <a:t> </a:t>
            </a:r>
            <a:endParaRPr lang="ru-RU" sz="2000" b="1" u="sng" dirty="0" smtClean="0">
              <a:solidFill>
                <a:prstClr val="black"/>
              </a:solidFill>
              <a:latin typeface="verdana"/>
            </a:endParaRPr>
          </a:p>
          <a:p>
            <a:pPr lvl="0" algn="ctr"/>
            <a:r>
              <a:rPr lang="ru-RU" sz="2000" b="1" dirty="0" smtClean="0">
                <a:solidFill>
                  <a:srgbClr val="0000FF"/>
                </a:solidFill>
                <a:latin typeface="verdana"/>
              </a:rPr>
              <a:t>Спедитор - логистик</a:t>
            </a:r>
            <a:endParaRPr lang="ru-RU" b="1" dirty="0">
              <a:solidFill>
                <a:srgbClr val="0070C0"/>
              </a:solidFill>
              <a:latin typeface="verdana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866540" y="1929080"/>
            <a:ext cx="32102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 err="1">
                <a:solidFill>
                  <a:srgbClr val="C00000"/>
                </a:solidFill>
                <a:latin typeface="verdana"/>
              </a:rPr>
              <a:t>Специалност</a:t>
            </a:r>
            <a:r>
              <a:rPr lang="ru-RU" sz="2000" b="1" u="sng" dirty="0">
                <a:solidFill>
                  <a:srgbClr val="C00000"/>
                </a:solidFill>
                <a:latin typeface="verdana"/>
              </a:rPr>
              <a:t> </a:t>
            </a:r>
          </a:p>
          <a:p>
            <a:pPr lvl="0"/>
            <a:r>
              <a:rPr lang="ru-RU" sz="2000" b="1" dirty="0" smtClean="0">
                <a:solidFill>
                  <a:srgbClr val="0000FF"/>
                </a:solidFill>
                <a:latin typeface="verdana"/>
              </a:rPr>
              <a:t>Спедиция, транспортна и складова логистика</a:t>
            </a:r>
            <a:endParaRPr lang="ru-RU" dirty="0">
              <a:solidFill>
                <a:srgbClr val="555555"/>
              </a:solidFill>
              <a:latin typeface="verdan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1" t="9921" r="21922" b="10428"/>
          <a:stretch/>
        </p:blipFill>
        <p:spPr bwMode="auto">
          <a:xfrm>
            <a:off x="6344526" y="582612"/>
            <a:ext cx="1998499" cy="2107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6"/>
          <a:stretch/>
        </p:blipFill>
        <p:spPr bwMode="auto">
          <a:xfrm rot="415610">
            <a:off x="6590567" y="2620508"/>
            <a:ext cx="1765417" cy="1826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203" y="381000"/>
            <a:ext cx="2309813" cy="279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880" y="2635311"/>
            <a:ext cx="2055421" cy="1539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640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https://www.industrija.rs/uploads/news/big_1553252275~~logistics-3125131__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692"/>
            <a:ext cx="9144000" cy="688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оъгълник 9"/>
          <p:cNvSpPr/>
          <p:nvPr/>
        </p:nvSpPr>
        <p:spPr>
          <a:xfrm>
            <a:off x="304800" y="381000"/>
            <a:ext cx="8382000" cy="6172200"/>
          </a:xfrm>
          <a:prstGeom prst="rect">
            <a:avLst/>
          </a:prstGeom>
          <a:solidFill>
            <a:schemeClr val="bg1">
              <a:lumMod val="8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0" y="4343400"/>
            <a:ext cx="3371850" cy="241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авоъгълник 6"/>
          <p:cNvSpPr/>
          <p:nvPr/>
        </p:nvSpPr>
        <p:spPr>
          <a:xfrm>
            <a:off x="838200" y="1600200"/>
            <a:ext cx="6705600" cy="2438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g-BG" sz="2800" b="1" u="sng" dirty="0" smtClean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Къде ще се реализирам ?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/>
              <a:t>Работа </a:t>
            </a:r>
            <a:r>
              <a:rPr lang="ru-RU" b="1" dirty="0"/>
              <a:t>в </a:t>
            </a:r>
            <a:r>
              <a:rPr lang="ru-RU" b="1" dirty="0" smtClean="0"/>
              <a:t>логистични,транспортни  </a:t>
            </a:r>
            <a:r>
              <a:rPr lang="ru-RU" b="1" dirty="0"/>
              <a:t>и търговски </a:t>
            </a:r>
            <a:r>
              <a:rPr lang="ru-RU" b="1" dirty="0" smtClean="0"/>
              <a:t>фирми</a:t>
            </a:r>
            <a:r>
              <a:rPr lang="bg-BG" b="1" dirty="0" smtClean="0"/>
              <a:t>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b="1" dirty="0"/>
              <a:t>Развитие на собствен </a:t>
            </a:r>
            <a:r>
              <a:rPr lang="bg-BG" b="1" dirty="0" smtClean="0"/>
              <a:t>бизнес;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err="1" smtClean="0"/>
              <a:t>Възможност</a:t>
            </a:r>
            <a:r>
              <a:rPr lang="ru-RU" b="1" dirty="0" smtClean="0"/>
              <a:t> </a:t>
            </a:r>
            <a:r>
              <a:rPr lang="ru-RU" b="1" dirty="0"/>
              <a:t>за </a:t>
            </a:r>
            <a:r>
              <a:rPr lang="ru-RU" b="1" dirty="0" err="1"/>
              <a:t>кандидатстване</a:t>
            </a:r>
            <a:r>
              <a:rPr lang="ru-RU" b="1" dirty="0"/>
              <a:t> </a:t>
            </a:r>
            <a:r>
              <a:rPr lang="ru-RU" b="1" dirty="0" err="1"/>
              <a:t>във</a:t>
            </a:r>
            <a:r>
              <a:rPr lang="ru-RU" b="1" dirty="0"/>
              <a:t> </a:t>
            </a:r>
            <a:r>
              <a:rPr lang="ru-RU" b="1" dirty="0" err="1"/>
              <a:t>всички</a:t>
            </a:r>
            <a:r>
              <a:rPr lang="ru-RU" b="1" dirty="0"/>
              <a:t> </a:t>
            </a:r>
            <a:r>
              <a:rPr lang="ru-RU" b="1" dirty="0" err="1"/>
              <a:t>висши</a:t>
            </a:r>
            <a:r>
              <a:rPr lang="ru-RU" b="1" dirty="0"/>
              <a:t> </a:t>
            </a:r>
            <a:r>
              <a:rPr lang="ru-RU" b="1" dirty="0" err="1"/>
              <a:t>учебни</a:t>
            </a:r>
            <a:r>
              <a:rPr lang="ru-RU" b="1" dirty="0"/>
              <a:t> </a:t>
            </a:r>
            <a:r>
              <a:rPr lang="ru-RU" b="1" dirty="0" smtClean="0"/>
              <a:t>заведения</a:t>
            </a:r>
            <a:r>
              <a:rPr lang="bg-BG" b="1" dirty="0" smtClean="0"/>
              <a:t>.</a:t>
            </a:r>
          </a:p>
          <a:p>
            <a:endParaRPr lang="bg-BG" b="1" dirty="0" smtClean="0"/>
          </a:p>
          <a:p>
            <a:r>
              <a:rPr lang="ru-RU" b="1" i="1" dirty="0" err="1" smtClean="0">
                <a:solidFill>
                  <a:srgbClr val="333333"/>
                </a:solidFill>
                <a:latin typeface="Pontano Sans"/>
              </a:rPr>
              <a:t>Практическо</a:t>
            </a:r>
            <a:r>
              <a:rPr lang="ru-RU" b="1" i="1" dirty="0" smtClean="0">
                <a:solidFill>
                  <a:srgbClr val="333333"/>
                </a:solidFill>
                <a:latin typeface="Pontano Sans"/>
              </a:rPr>
              <a:t> </a:t>
            </a:r>
            <a:r>
              <a:rPr lang="ru-RU" b="1" i="1" dirty="0">
                <a:solidFill>
                  <a:srgbClr val="333333"/>
                </a:solidFill>
                <a:latin typeface="Pontano Sans"/>
              </a:rPr>
              <a:t>обучение в </a:t>
            </a:r>
            <a:r>
              <a:rPr lang="ru-RU" b="1" i="1" dirty="0" err="1">
                <a:solidFill>
                  <a:srgbClr val="333333"/>
                </a:solidFill>
                <a:latin typeface="Pontano Sans"/>
              </a:rPr>
              <a:t>реална</a:t>
            </a:r>
            <a:r>
              <a:rPr lang="ru-RU" b="1" i="1" dirty="0">
                <a:solidFill>
                  <a:srgbClr val="333333"/>
                </a:solidFill>
                <a:latin typeface="Pontano Sans"/>
              </a:rPr>
              <a:t> </a:t>
            </a:r>
            <a:r>
              <a:rPr lang="ru-RU" b="1" i="1" dirty="0" err="1">
                <a:solidFill>
                  <a:srgbClr val="333333"/>
                </a:solidFill>
                <a:latin typeface="Pontano Sans"/>
              </a:rPr>
              <a:t>работна</a:t>
            </a:r>
            <a:r>
              <a:rPr lang="ru-RU" b="1" i="1" dirty="0">
                <a:solidFill>
                  <a:srgbClr val="333333"/>
                </a:solidFill>
                <a:latin typeface="Pontano Sans"/>
              </a:rPr>
              <a:t> </a:t>
            </a:r>
            <a:r>
              <a:rPr lang="ru-RU" b="1" i="1" dirty="0" smtClean="0">
                <a:solidFill>
                  <a:srgbClr val="333333"/>
                </a:solidFill>
                <a:latin typeface="Pontano Sans"/>
              </a:rPr>
              <a:t>среда</a:t>
            </a:r>
            <a:endParaRPr lang="ru-RU" b="1" dirty="0">
              <a:solidFill>
                <a:srgbClr val="333333"/>
              </a:solidFill>
              <a:latin typeface="Pontano Sans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bg-BG" b="1" dirty="0" smtClean="0"/>
          </a:p>
          <a:p>
            <a:endParaRPr lang="bg-BG" b="1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533400" y="228601"/>
            <a:ext cx="7924800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u="sng" kern="0" dirty="0" smtClean="0">
                <a:solidFill>
                  <a:schemeClr val="tx2">
                    <a:lumMod val="75000"/>
                  </a:schemeClr>
                </a:solidFill>
                <a:latin typeface="verdana"/>
              </a:rPr>
              <a:t>Спедиция, транспортна и складова логистика</a:t>
            </a:r>
            <a:endParaRPr lang="ru-RU" sz="2800" b="1" u="sng" kern="0" dirty="0">
              <a:solidFill>
                <a:schemeClr val="tx2">
                  <a:lumMod val="75000"/>
                </a:schemeClr>
              </a:solidFill>
              <a:latin typeface="verdana"/>
            </a:endParaRPr>
          </a:p>
        </p:txBody>
      </p:sp>
      <p:cxnSp>
        <p:nvCxnSpPr>
          <p:cNvPr id="3" name="Право съединение 2"/>
          <p:cNvCxnSpPr/>
          <p:nvPr/>
        </p:nvCxnSpPr>
        <p:spPr>
          <a:xfrm>
            <a:off x="914400" y="2133600"/>
            <a:ext cx="52578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811813681"/>
              </p:ext>
            </p:extLst>
          </p:nvPr>
        </p:nvGraphicFramePr>
        <p:xfrm>
          <a:off x="601436" y="4953000"/>
          <a:ext cx="5181600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452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C:\Users\My computer\Desktop\план прием\снимки училище\краси\83796671_184168532665638_656358326385875353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0" y="0"/>
            <a:ext cx="915019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Резултат с изображение за обработваема зем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00" y="63162"/>
            <a:ext cx="4424931" cy="4114800"/>
          </a:xfrm>
          <a:prstGeom prst="flowChartConnector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Резултат с изображение за обработваема зем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0" y="63162"/>
            <a:ext cx="4826000" cy="4487759"/>
          </a:xfrm>
          <a:prstGeom prst="flowChartConnector">
            <a:avLst/>
          </a:prstGeom>
          <a:noFill/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79" y="329862"/>
            <a:ext cx="4363202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76" y="329862"/>
            <a:ext cx="4052777" cy="3581400"/>
          </a:xfrm>
          <a:prstGeom prst="ellipse">
            <a:avLst/>
          </a:prstGeom>
          <a:solidFill>
            <a:schemeClr val="accent1">
              <a:alpha val="9000"/>
            </a:schemeClr>
          </a:solidFill>
          <a:ln>
            <a:noFill/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w="114300" prst="artDeco"/>
          </a:sp3d>
          <a:extLst/>
        </p:spPr>
      </p:pic>
      <p:sp>
        <p:nvSpPr>
          <p:cNvPr id="11" name="Правоъгълник 10"/>
          <p:cNvSpPr/>
          <p:nvPr/>
        </p:nvSpPr>
        <p:spPr>
          <a:xfrm>
            <a:off x="229711" y="828675"/>
            <a:ext cx="39414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 err="1" smtClean="0">
                <a:solidFill>
                  <a:srgbClr val="C00000"/>
                </a:solidFill>
                <a:latin typeface="verdana"/>
              </a:rPr>
              <a:t>Професия</a:t>
            </a:r>
            <a:r>
              <a:rPr lang="ru-RU" sz="2000" b="1" u="sng" dirty="0">
                <a:solidFill>
                  <a:prstClr val="black"/>
                </a:solidFill>
                <a:latin typeface="verdana"/>
              </a:rPr>
              <a:t> </a:t>
            </a:r>
          </a:p>
          <a:p>
            <a:pPr lvl="0" algn="ctr"/>
            <a:r>
              <a:rPr lang="ru-RU" sz="2000" b="1" dirty="0" err="1">
                <a:solidFill>
                  <a:srgbClr val="0000FF"/>
                </a:solidFill>
                <a:latin typeface="verdana"/>
              </a:rPr>
              <a:t>Монтьор</a:t>
            </a:r>
            <a:r>
              <a:rPr lang="ru-RU" sz="2000" b="1" dirty="0">
                <a:solidFill>
                  <a:srgbClr val="0000FF"/>
                </a:solidFill>
                <a:latin typeface="verdana"/>
              </a:rPr>
              <a:t> на </a:t>
            </a:r>
            <a:endParaRPr lang="ru-RU" sz="2000" b="1" dirty="0" smtClean="0">
              <a:solidFill>
                <a:srgbClr val="0000FF"/>
              </a:solidFill>
              <a:latin typeface="verdana"/>
            </a:endParaRPr>
          </a:p>
          <a:p>
            <a:pPr lvl="0" algn="ctr"/>
            <a:r>
              <a:rPr lang="ru-RU" sz="2000" b="1" dirty="0" err="1" smtClean="0">
                <a:solidFill>
                  <a:srgbClr val="0000FF"/>
                </a:solidFill>
                <a:latin typeface="verdana"/>
              </a:rPr>
              <a:t>селскостопанска</a:t>
            </a:r>
            <a:r>
              <a:rPr lang="ru-RU" sz="2000" b="1" dirty="0" smtClean="0">
                <a:solidFill>
                  <a:srgbClr val="0000FF"/>
                </a:solidFill>
                <a:latin typeface="verdana"/>
              </a:rPr>
              <a:t> техника</a:t>
            </a:r>
            <a:endParaRPr lang="ru-RU" sz="2000" b="1" dirty="0">
              <a:solidFill>
                <a:srgbClr val="0000FF"/>
              </a:solidFill>
              <a:latin typeface="verdana"/>
            </a:endParaRPr>
          </a:p>
        </p:txBody>
      </p:sp>
      <p:sp>
        <p:nvSpPr>
          <p:cNvPr id="12" name="Правоъгълник 11"/>
          <p:cNvSpPr/>
          <p:nvPr/>
        </p:nvSpPr>
        <p:spPr>
          <a:xfrm>
            <a:off x="441222" y="2061388"/>
            <a:ext cx="3561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 err="1">
                <a:solidFill>
                  <a:srgbClr val="C00000"/>
                </a:solidFill>
                <a:latin typeface="verdana"/>
              </a:rPr>
              <a:t>Специалност</a:t>
            </a:r>
            <a:r>
              <a:rPr lang="ru-RU" sz="2000" b="1" u="sng" dirty="0">
                <a:solidFill>
                  <a:srgbClr val="C00000"/>
                </a:solidFill>
                <a:latin typeface="verdana"/>
              </a:rPr>
              <a:t> </a:t>
            </a:r>
          </a:p>
          <a:p>
            <a:pPr lvl="0" algn="ctr"/>
            <a:r>
              <a:rPr lang="ru-RU" sz="2000" b="1" dirty="0">
                <a:solidFill>
                  <a:srgbClr val="0000FF"/>
                </a:solidFill>
                <a:latin typeface="verdana"/>
              </a:rPr>
              <a:t>Механизация на </a:t>
            </a:r>
            <a:r>
              <a:rPr lang="ru-RU" sz="2000" b="1" dirty="0" err="1">
                <a:solidFill>
                  <a:srgbClr val="0000FF"/>
                </a:solidFill>
                <a:latin typeface="verdana"/>
              </a:rPr>
              <a:t>селското</a:t>
            </a:r>
            <a:r>
              <a:rPr lang="ru-RU" sz="2000" b="1" dirty="0">
                <a:solidFill>
                  <a:srgbClr val="0000FF"/>
                </a:solidFill>
                <a:latin typeface="verdana"/>
              </a:rPr>
              <a:t> </a:t>
            </a:r>
            <a:r>
              <a:rPr lang="ru-RU" sz="2000" b="1" dirty="0" err="1">
                <a:solidFill>
                  <a:srgbClr val="0000FF"/>
                </a:solidFill>
                <a:latin typeface="verdana"/>
              </a:rPr>
              <a:t>стопанство</a:t>
            </a:r>
            <a:endParaRPr lang="ru-RU" dirty="0">
              <a:solidFill>
                <a:srgbClr val="555555"/>
              </a:solidFill>
              <a:latin typeface="verdana"/>
            </a:endParaRPr>
          </a:p>
        </p:txBody>
      </p:sp>
      <p:pic>
        <p:nvPicPr>
          <p:cNvPr id="13" name="Picture 2" descr="C:\Users\My computer\Desktop\план прием\снимки училище\краси\83172633_200915107747728_1759089957286182912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43330" y="461887"/>
            <a:ext cx="2628700" cy="1971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My computer\Desktop\план прием\снимки училище\83074076_167666624569714_8111627659319967744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224309"/>
            <a:ext cx="2658321" cy="17054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Users\My computer\Desktop\план прием\снимки училище\краси\83872392_813569399157750_1811197750356738048_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079" y="1691446"/>
            <a:ext cx="2181601" cy="175554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631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agropolychim.bg/test3/wp-content/uploads/2015/10/IMG_98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49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04800" y="304800"/>
            <a:ext cx="8610600" cy="6324600"/>
          </a:xfrm>
          <a:prstGeom prst="rect">
            <a:avLst/>
          </a:prstGeom>
          <a:solidFill>
            <a:schemeClr val="bg1">
              <a:lumMod val="8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8" name="Правоъгълник 7"/>
          <p:cNvSpPr/>
          <p:nvPr/>
        </p:nvSpPr>
        <p:spPr>
          <a:xfrm>
            <a:off x="1114425" y="4114800"/>
            <a:ext cx="7200900" cy="2362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Къде ще се реализирам ?</a:t>
            </a:r>
          </a:p>
          <a:p>
            <a:pPr marL="285750" indent="-285750">
              <a:buFont typeface="Wingdings" pitchFamily="2" charset="2"/>
              <a:buChar char="ü"/>
            </a:pPr>
            <a:endParaRPr lang="bg-BG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bg-BG" b="1" dirty="0" smtClean="0"/>
              <a:t>В предприятия в </a:t>
            </a:r>
            <a:r>
              <a:rPr lang="bg-BG" b="1" dirty="0"/>
              <a:t>селското стопанство; </a:t>
            </a:r>
            <a:endParaRPr lang="bg-BG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bg-BG" b="1" dirty="0" smtClean="0"/>
              <a:t>В авторемонтни </a:t>
            </a:r>
            <a:r>
              <a:rPr lang="bg-BG" b="1" dirty="0"/>
              <a:t>работилници; </a:t>
            </a:r>
            <a:endParaRPr lang="bg-BG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bg-BG" b="1" dirty="0" smtClean="0"/>
              <a:t>В </a:t>
            </a:r>
            <a:r>
              <a:rPr lang="bg-BG" b="1" dirty="0"/>
              <a:t>земеделски кооперации; </a:t>
            </a:r>
            <a:endParaRPr lang="bg-BG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bg-BG" b="1" dirty="0" smtClean="0"/>
              <a:t>В </a:t>
            </a:r>
            <a:r>
              <a:rPr lang="bg-BG" b="1" dirty="0"/>
              <a:t>собствено стопанство; </a:t>
            </a:r>
            <a:endParaRPr lang="bg-BG" b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/>
              <a:t>В </a:t>
            </a:r>
            <a:r>
              <a:rPr lang="ru-RU" b="1" dirty="0" err="1"/>
              <a:t>собствена</a:t>
            </a:r>
            <a:r>
              <a:rPr lang="ru-RU" b="1" dirty="0"/>
              <a:t> фирма за ремонт на </a:t>
            </a:r>
            <a:r>
              <a:rPr lang="ru-RU" b="1" dirty="0" err="1"/>
              <a:t>съвременни</a:t>
            </a:r>
            <a:r>
              <a:rPr lang="ru-RU" b="1" dirty="0"/>
              <a:t> </a:t>
            </a:r>
            <a:r>
              <a:rPr lang="ru-RU" b="1" dirty="0" smtClean="0"/>
              <a:t>автомобили.</a:t>
            </a:r>
            <a:endParaRPr lang="bg-BG" b="1" dirty="0" smtClean="0"/>
          </a:p>
          <a:p>
            <a:pPr marL="285750" indent="-285750">
              <a:buFont typeface="Wingdings" pitchFamily="2" charset="2"/>
              <a:buChar char="ü"/>
            </a:pPr>
            <a:endParaRPr lang="bg-BG" b="1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762000" y="341382"/>
            <a:ext cx="8001000" cy="5232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verdana"/>
              </a:rPr>
              <a:t>Механизация на </a:t>
            </a:r>
            <a:r>
              <a:rPr lang="ru-RU" sz="2800" b="1" kern="0" dirty="0" err="1" smtClean="0">
                <a:solidFill>
                  <a:schemeClr val="tx2">
                    <a:lumMod val="75000"/>
                  </a:schemeClr>
                </a:solidFill>
                <a:latin typeface="verdana"/>
              </a:rPr>
              <a:t>селското</a:t>
            </a:r>
            <a:r>
              <a:rPr lang="ru-RU" sz="2800" b="1" kern="0" dirty="0">
                <a:solidFill>
                  <a:schemeClr val="tx2">
                    <a:lumMod val="75000"/>
                  </a:schemeClr>
                </a:solidFill>
                <a:latin typeface="verdana"/>
              </a:rPr>
              <a:t> </a:t>
            </a:r>
            <a:r>
              <a:rPr lang="ru-RU" sz="2800" b="1" kern="0" dirty="0" err="1" smtClean="0">
                <a:solidFill>
                  <a:schemeClr val="tx2">
                    <a:lumMod val="75000"/>
                  </a:schemeClr>
                </a:solidFill>
                <a:latin typeface="verdana"/>
              </a:rPr>
              <a:t>стопанство</a:t>
            </a:r>
            <a:endParaRPr lang="ru-RU" sz="2800" b="1" kern="0" dirty="0">
              <a:solidFill>
                <a:schemeClr val="tx2">
                  <a:lumMod val="75000"/>
                </a:schemeClr>
              </a:solidFill>
              <a:latin typeface="verdana"/>
            </a:endParaRPr>
          </a:p>
        </p:txBody>
      </p:sp>
      <p:cxnSp>
        <p:nvCxnSpPr>
          <p:cNvPr id="4" name="Право съединение 3"/>
          <p:cNvCxnSpPr/>
          <p:nvPr/>
        </p:nvCxnSpPr>
        <p:spPr>
          <a:xfrm>
            <a:off x="1219200" y="4572000"/>
            <a:ext cx="51054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37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124" y="76200"/>
            <a:ext cx="9175699" cy="914400"/>
          </a:xfrm>
          <a:gradFill>
            <a:gsLst>
              <a:gs pos="0">
                <a:schemeClr val="accent5">
                  <a:tint val="50000"/>
                  <a:satMod val="300000"/>
                  <a:alpha val="22000"/>
                </a:schemeClr>
              </a:gs>
              <a:gs pos="8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bg-BG" sz="3200" b="1" dirty="0">
                <a:solidFill>
                  <a:srgbClr val="C00000"/>
                </a:solidFill>
              </a:rPr>
              <a:t>Всички ученици </a:t>
            </a:r>
            <a:r>
              <a:rPr lang="bg-BG" sz="3200" b="1" dirty="0" smtClean="0">
                <a:solidFill>
                  <a:srgbClr val="C00000"/>
                </a:solidFill>
              </a:rPr>
              <a:t>се обучават     </a:t>
            </a:r>
            <a:r>
              <a:rPr lang="bg-BG" sz="3200" b="1" i="1" dirty="0" smtClean="0">
                <a:solidFill>
                  <a:srgbClr val="C00000"/>
                </a:solidFill>
              </a:rPr>
              <a:t>БЕЗПЛ</a:t>
            </a:r>
            <a:r>
              <a:rPr lang="bg-BG" sz="3200" b="1" i="1" dirty="0">
                <a:solidFill>
                  <a:srgbClr val="C00000"/>
                </a:solidFill>
              </a:rPr>
              <a:t/>
            </a:r>
            <a:br>
              <a:rPr lang="bg-BG" sz="3200" b="1" i="1" dirty="0">
                <a:solidFill>
                  <a:srgbClr val="C00000"/>
                </a:solidFill>
              </a:rPr>
            </a:br>
            <a:r>
              <a:rPr lang="bg-BG" sz="3200" b="1" i="1" dirty="0">
                <a:solidFill>
                  <a:srgbClr val="C00000"/>
                </a:solidFill>
              </a:rPr>
              <a:t>за водачи на моторни превозни </a:t>
            </a:r>
            <a:r>
              <a:rPr lang="bg-BG" sz="3200" b="1" i="1" dirty="0" smtClean="0">
                <a:solidFill>
                  <a:srgbClr val="C00000"/>
                </a:solidFill>
              </a:rPr>
              <a:t>средства :</a:t>
            </a:r>
            <a:endParaRPr lang="bg-BG" sz="3200" b="1" dirty="0">
              <a:solidFill>
                <a:srgbClr val="C00000"/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5334000" y="76199"/>
            <a:ext cx="2286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r>
              <a:rPr lang="bg-BG" sz="3200" b="1" i="1" dirty="0">
                <a:solidFill>
                  <a:srgbClr val="00B05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БЕЗПЛАТНО</a:t>
            </a:r>
            <a:endParaRPr lang="bg-BG" sz="3200" b="1" dirty="0"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Правоъгълник 6"/>
          <p:cNvSpPr/>
          <p:nvPr/>
        </p:nvSpPr>
        <p:spPr>
          <a:xfrm>
            <a:off x="0" y="5769896"/>
            <a:ext cx="43434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g-BG" sz="3200" b="1" i="1" dirty="0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категория “</a:t>
            </a:r>
            <a:r>
              <a:rPr lang="en-US" sz="3200" b="1" i="1" dirty="0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B </a:t>
            </a:r>
            <a:r>
              <a:rPr lang="en-US" sz="3200" b="1" i="1" dirty="0" smtClean="0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  <a:r>
              <a:rPr lang="bg-BG" sz="3200" b="1" i="1" dirty="0" smtClean="0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, „С“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g-BG" sz="3200" b="1" i="1" dirty="0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категория“</a:t>
            </a:r>
            <a:r>
              <a:rPr lang="bg-BG" sz="3200" b="1" i="1" dirty="0" err="1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Ткт</a:t>
            </a:r>
            <a:r>
              <a:rPr lang="bg-BG" sz="3200" b="1" i="1" dirty="0" smtClean="0">
                <a:solidFill>
                  <a:srgbClr val="00B05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516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33700" y="9525"/>
            <a:ext cx="2971800" cy="10668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l"/>
            <a:r>
              <a:rPr lang="bg-BG" sz="1400" dirty="0" smtClean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1400" dirty="0" smtClean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</a:br>
            <a:r>
              <a:rPr lang="bg-BG" sz="1800" b="1" i="1" u="sng" dirty="0" smtClean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1800" b="1" i="1" u="sng" dirty="0" smtClean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</a:br>
            <a:r>
              <a:rPr lang="bg-BG" sz="1800" b="1" i="1" u="sng" dirty="0" smtClean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1800" b="1" i="1" u="sng" dirty="0" smtClean="0">
                <a:ln w="1905"/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</a:br>
            <a:r>
              <a:rPr lang="bg-BG" b="1" i="1" u="sng" dirty="0">
                <a:ln w="1905"/>
                <a:solidFill>
                  <a:srgbClr val="FF0000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>Стипендии</a:t>
            </a:r>
            <a:r>
              <a:rPr lang="bg-BG" sz="1400" dirty="0">
                <a:ln w="1905"/>
                <a:solidFill>
                  <a:srgbClr val="FF0000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bg-BG" sz="1400" dirty="0">
                <a:ln w="1905"/>
                <a:solidFill>
                  <a:srgbClr val="FF0000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</a:rPr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pic>
        <p:nvPicPr>
          <p:cNvPr id="4" name="Picture 2" descr="C:\Users\My computer\Desktop\snimki\snimki 1\WP_20200211_10_57_17_P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28" y="2838896"/>
            <a:ext cx="7086600" cy="39792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243431" y="752044"/>
            <a:ext cx="8367169" cy="224676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en-U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0000"/>
              </a:solidFill>
              <a:effectLst>
                <a:reflection blurRad="12700" stA="28000" endPos="45000" dist="1000" dir="5400000" sy="-100000" algn="bl" rotWithShape="0"/>
              </a:effectLst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Стипендия </a:t>
            </a:r>
            <a:r>
              <a:rPr lang="bg-BG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за отличен </a:t>
            </a: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успех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Социална </a:t>
            </a:r>
            <a:r>
              <a:rPr lang="bg-BG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стипендия с оглед на </a:t>
            </a: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успех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Стипендия </a:t>
            </a:r>
            <a:r>
              <a:rPr lang="bg-BG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на ученици с трайни </a:t>
            </a: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увреждания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Стипендия </a:t>
            </a:r>
            <a:r>
              <a:rPr lang="bg-BG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на ученици  с починал </a:t>
            </a: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родител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Стипендия </a:t>
            </a:r>
            <a:r>
              <a:rPr lang="bg-BG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за </a:t>
            </a:r>
            <a:r>
              <a:rPr lang="bg-BG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дуална</a:t>
            </a:r>
            <a:r>
              <a:rPr lang="bg-BG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 форма на обучение и работна </a:t>
            </a:r>
            <a:r>
              <a:rPr lang="bg-BG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reflection blurRad="12700" stA="28000" endPos="45000" dist="1000" dir="5400000" sy="-100000" algn="bl" rotWithShape="0"/>
                </a:effectLst>
                <a:ea typeface="+mj-ea"/>
                <a:cs typeface="+mj-cs"/>
              </a:rPr>
              <a:t>заплата</a:t>
            </a:r>
            <a:endParaRPr lang="en-US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0000"/>
              </a:solidFill>
              <a:effectLst>
                <a:reflection blurRad="12700" stA="28000" endPos="45000" dist="1000" dir="5400000" sy="-100000" algn="bl" rotWithShape="0"/>
              </a:effectLst>
              <a:ea typeface="+mj-ea"/>
              <a:cs typeface="+mj-cs"/>
            </a:endParaRPr>
          </a:p>
          <a:p>
            <a:endParaRPr lang="bg-BG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C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9463055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>
          <a:xfrm>
            <a:off x="0" y="76200"/>
            <a:ext cx="9144000" cy="838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b="1" dirty="0" smtClean="0">
                <a:solidFill>
                  <a:schemeClr val="accent1"/>
                </a:solidFill>
              </a:rPr>
              <a:t>Какви документи ще получа?</a:t>
            </a:r>
            <a:endParaRPr lang="bg-BG" b="1" dirty="0">
              <a:solidFill>
                <a:schemeClr val="accent1"/>
              </a:solidFill>
            </a:endParaRPr>
          </a:p>
        </p:txBody>
      </p:sp>
      <p:pic>
        <p:nvPicPr>
          <p:cNvPr id="6" name="Picture 3" descr="C:\Users\My computer\Desktop\snimki\IMG_39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48111" y="1443038"/>
            <a:ext cx="5953124" cy="4895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My computer\Desktop\snimki\IMG_39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571500" y="1485901"/>
            <a:ext cx="5943600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2743200" y="5257800"/>
            <a:ext cx="6195992" cy="14773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g-BG" dirty="0" smtClean="0"/>
              <a:t>Диплома за средно образование 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bg-BG" dirty="0" smtClean="0"/>
              <a:t>Свидетелство за</a:t>
            </a:r>
            <a:r>
              <a:rPr lang="en-US" dirty="0" smtClean="0"/>
              <a:t> </a:t>
            </a:r>
            <a:r>
              <a:rPr lang="bg-BG" dirty="0" smtClean="0"/>
              <a:t>степен на професионална квалификация 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bg-BG" dirty="0" smtClean="0">
                <a:solidFill>
                  <a:prstClr val="black"/>
                </a:solidFill>
              </a:rPr>
              <a:t>Свидетелство за управление на МПС кат. „В“ , „С“</a:t>
            </a:r>
            <a:endParaRPr lang="en-US" b="1" dirty="0" smtClean="0"/>
          </a:p>
          <a:p>
            <a:pPr marL="285750" lvl="0" indent="-285750">
              <a:buFont typeface="Wingdings" pitchFamily="2" charset="2"/>
              <a:buChar char="Ø"/>
            </a:pPr>
            <a:r>
              <a:rPr lang="bg-BG" dirty="0">
                <a:solidFill>
                  <a:prstClr val="black"/>
                </a:solidFill>
              </a:rPr>
              <a:t>Свидетелство за управление на </a:t>
            </a:r>
            <a:r>
              <a:rPr lang="bg-BG" dirty="0" smtClean="0">
                <a:solidFill>
                  <a:prstClr val="black"/>
                </a:solidFill>
              </a:rPr>
              <a:t>МПС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bg-BG" dirty="0">
                <a:solidFill>
                  <a:prstClr val="black"/>
                </a:solidFill>
              </a:rPr>
              <a:t>кат. „</a:t>
            </a:r>
            <a:r>
              <a:rPr lang="bg-BG" dirty="0" err="1">
                <a:solidFill>
                  <a:prstClr val="black"/>
                </a:solidFill>
              </a:rPr>
              <a:t>Ткт</a:t>
            </a:r>
            <a:r>
              <a:rPr lang="bg-BG" dirty="0">
                <a:solidFill>
                  <a:prstClr val="black"/>
                </a:solidFill>
              </a:rPr>
              <a:t>“ </a:t>
            </a:r>
            <a:endParaRPr lang="bg-BG" sz="3200" b="1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097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2050" name="Picture 2" descr="C:\Users\My computer\Desktop\Нова папка (4)\Нова папка\pixiz-07-02-2020-17-10-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4"/>
          <a:stretch/>
        </p:blipFill>
        <p:spPr bwMode="auto">
          <a:xfrm>
            <a:off x="457200" y="76200"/>
            <a:ext cx="7772400" cy="670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6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y computer\Desktop\план прием\снимки училище\snimki\Нова папка\Нова папка\pixiz-12-02-2020-18-33-3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8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19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y computer\Desktop\Нова папка (4)\pixiz-01-02-2020-11-32-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5"/>
          <a:stretch/>
        </p:blipFill>
        <p:spPr bwMode="auto">
          <a:xfrm>
            <a:off x="0" y="-457200"/>
            <a:ext cx="9144000" cy="731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98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3"/>
          <a:stretch/>
        </p:blipFill>
        <p:spPr bwMode="auto">
          <a:xfrm>
            <a:off x="0" y="0"/>
            <a:ext cx="91513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6803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1" y="-31709"/>
            <a:ext cx="9144000" cy="6856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My computer\Downloads\pixiz-30-01-2020-13-27-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8"/>
          <a:stretch/>
        </p:blipFill>
        <p:spPr bwMode="auto">
          <a:xfrm>
            <a:off x="-19051" y="4219589"/>
            <a:ext cx="6357937" cy="263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My computer\Downloads\pixiz-30-01-2020-13-12-37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-14288"/>
            <a:ext cx="3343275" cy="3343275"/>
          </a:xfrm>
          <a:prstGeom prst="ellipse">
            <a:avLst/>
          </a:prstGeom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Рамка 4"/>
          <p:cNvSpPr/>
          <p:nvPr/>
        </p:nvSpPr>
        <p:spPr>
          <a:xfrm>
            <a:off x="3636258" y="45480"/>
            <a:ext cx="5448299" cy="1066800"/>
          </a:xfrm>
          <a:prstGeom prst="fra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760081" y="216840"/>
            <a:ext cx="52006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ай-големият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музей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bg-BG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 СЕЛСКОТО СТОПАНСТВО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Северна</a:t>
            </a: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България</a:t>
            </a:r>
            <a:endParaRPr lang="bg-BG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3" name="Picture 5" descr="C:\Users\My computer\Desktop\план прием\снимки училище\g-128_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415" y="4504729"/>
            <a:ext cx="2652534" cy="232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2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274638"/>
            <a:ext cx="7315200" cy="944562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СРОКОВЕ ЗА КАНДИДАТСТВАНЕ</a:t>
            </a:r>
            <a:endParaRPr lang="bg-BG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800600"/>
          </a:xfrm>
        </p:spPr>
        <p:txBody>
          <a:bodyPr>
            <a:normAutofit lnSpcReduction="10000"/>
          </a:bodyPr>
          <a:lstStyle/>
          <a:p>
            <a:r>
              <a:rPr lang="ru-RU" sz="2200" b="1" u="sng" dirty="0"/>
              <a:t>Първи етап на класиране:</a:t>
            </a:r>
            <a:endParaRPr lang="ru-RU" sz="2200" dirty="0"/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08-10 </a:t>
            </a:r>
            <a:r>
              <a:rPr lang="ru-RU" sz="2200" b="1" dirty="0">
                <a:solidFill>
                  <a:srgbClr val="FF0000"/>
                </a:solidFill>
              </a:rPr>
              <a:t>юли </a:t>
            </a:r>
            <a:r>
              <a:rPr lang="ru-RU" sz="2200" b="1" dirty="0" smtClean="0">
                <a:solidFill>
                  <a:srgbClr val="FF0000"/>
                </a:solidFill>
              </a:rPr>
              <a:t>2024г</a:t>
            </a:r>
            <a:r>
              <a:rPr lang="ru-RU" sz="2200" dirty="0"/>
              <a:t>. –подаване на документи за участие в приема</a:t>
            </a:r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15-17 </a:t>
            </a:r>
            <a:r>
              <a:rPr lang="ru-RU" sz="2200" b="1" dirty="0">
                <a:solidFill>
                  <a:srgbClr val="FF0000"/>
                </a:solidFill>
              </a:rPr>
              <a:t>юли </a:t>
            </a:r>
            <a:r>
              <a:rPr lang="ru-RU" sz="2200" b="1" dirty="0" smtClean="0">
                <a:solidFill>
                  <a:srgbClr val="FF0000"/>
                </a:solidFill>
              </a:rPr>
              <a:t>2024г</a:t>
            </a:r>
            <a:r>
              <a:rPr lang="ru-RU" sz="2200" dirty="0">
                <a:solidFill>
                  <a:srgbClr val="FF0000"/>
                </a:solidFill>
              </a:rPr>
              <a:t>.</a:t>
            </a:r>
            <a:r>
              <a:rPr lang="ru-RU" sz="2200" dirty="0"/>
              <a:t> – записване на учениците,приети на първи </a:t>
            </a:r>
            <a:r>
              <a:rPr lang="ru-RU" sz="2200" dirty="0" smtClean="0"/>
              <a:t>етап</a:t>
            </a:r>
            <a:endParaRPr lang="ru-RU" sz="2200" dirty="0"/>
          </a:p>
          <a:p>
            <a:r>
              <a:rPr lang="ru-RU" sz="2200" b="1" u="sng" dirty="0"/>
              <a:t>Втори етап на класиране:</a:t>
            </a:r>
            <a:endParaRPr lang="ru-RU" sz="2200" dirty="0"/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15-17 </a:t>
            </a:r>
            <a:r>
              <a:rPr lang="ru-RU" sz="2200" b="1" dirty="0">
                <a:solidFill>
                  <a:srgbClr val="FF0000"/>
                </a:solidFill>
              </a:rPr>
              <a:t>юли </a:t>
            </a:r>
            <a:r>
              <a:rPr lang="ru-RU" sz="2200" b="1" dirty="0" smtClean="0">
                <a:solidFill>
                  <a:srgbClr val="FF0000"/>
                </a:solidFill>
              </a:rPr>
              <a:t>2024г</a:t>
            </a:r>
            <a:r>
              <a:rPr lang="ru-RU" sz="2200" b="1" dirty="0">
                <a:solidFill>
                  <a:srgbClr val="FF0000"/>
                </a:solidFill>
              </a:rPr>
              <a:t>.</a:t>
            </a:r>
            <a:r>
              <a:rPr lang="ru-RU" sz="2200" b="1" dirty="0"/>
              <a:t> </a:t>
            </a:r>
            <a:r>
              <a:rPr lang="ru-RU" sz="2200" dirty="0"/>
              <a:t>–подаване заявление за участие във втори етап</a:t>
            </a:r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22-24 </a:t>
            </a:r>
            <a:r>
              <a:rPr lang="ru-RU" sz="2200" b="1">
                <a:solidFill>
                  <a:srgbClr val="FF0000"/>
                </a:solidFill>
              </a:rPr>
              <a:t>юли </a:t>
            </a:r>
            <a:r>
              <a:rPr lang="ru-RU" sz="2200" b="1" smtClean="0">
                <a:solidFill>
                  <a:srgbClr val="FF0000"/>
                </a:solidFill>
              </a:rPr>
              <a:t>2024г</a:t>
            </a:r>
            <a:r>
              <a:rPr lang="ru-RU" sz="2200" b="1" dirty="0">
                <a:solidFill>
                  <a:srgbClr val="FF0000"/>
                </a:solidFill>
              </a:rPr>
              <a:t>. </a:t>
            </a:r>
            <a:r>
              <a:rPr lang="ru-RU" sz="2200" dirty="0"/>
              <a:t>–записване на ученици,приети на втори </a:t>
            </a:r>
            <a:r>
              <a:rPr lang="ru-RU" sz="2200" dirty="0" smtClean="0"/>
              <a:t>етап</a:t>
            </a:r>
            <a:endParaRPr lang="ru-RU" sz="2200" dirty="0"/>
          </a:p>
          <a:p>
            <a:r>
              <a:rPr lang="ru-RU" sz="2200" b="1" u="sng" dirty="0"/>
              <a:t>Трети етап на класиране:</a:t>
            </a:r>
            <a:endParaRPr lang="ru-RU" sz="2200" dirty="0"/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26-29 </a:t>
            </a:r>
            <a:r>
              <a:rPr lang="ru-RU" sz="2200" b="1" dirty="0">
                <a:solidFill>
                  <a:srgbClr val="FF0000"/>
                </a:solidFill>
              </a:rPr>
              <a:t>юли </a:t>
            </a:r>
            <a:r>
              <a:rPr lang="ru-RU" sz="2200" b="1" dirty="0" smtClean="0">
                <a:solidFill>
                  <a:srgbClr val="FF0000"/>
                </a:solidFill>
              </a:rPr>
              <a:t>2024г</a:t>
            </a:r>
            <a:r>
              <a:rPr lang="ru-RU" sz="2200" b="1" dirty="0">
                <a:solidFill>
                  <a:srgbClr val="FF0000"/>
                </a:solidFill>
              </a:rPr>
              <a:t>. </a:t>
            </a:r>
            <a:r>
              <a:rPr lang="ru-RU" sz="2200" dirty="0"/>
              <a:t>–подаване на документи за участие в трети етап</a:t>
            </a:r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31 юли-01 </a:t>
            </a:r>
            <a:r>
              <a:rPr lang="ru-RU" sz="2200" b="1" dirty="0">
                <a:solidFill>
                  <a:srgbClr val="FF0000"/>
                </a:solidFill>
              </a:rPr>
              <a:t>август </a:t>
            </a:r>
            <a:r>
              <a:rPr lang="ru-RU" sz="2200" b="1" dirty="0" smtClean="0">
                <a:solidFill>
                  <a:srgbClr val="FF0000"/>
                </a:solidFill>
              </a:rPr>
              <a:t>2024г</a:t>
            </a:r>
            <a:r>
              <a:rPr lang="ru-RU" sz="2200" b="1" dirty="0">
                <a:solidFill>
                  <a:srgbClr val="FF0000"/>
                </a:solidFill>
              </a:rPr>
              <a:t>. </a:t>
            </a:r>
            <a:r>
              <a:rPr lang="ru-RU" sz="2200" dirty="0"/>
              <a:t>– записване на ученици, приети на трети </a:t>
            </a:r>
            <a:r>
              <a:rPr lang="ru-RU" sz="2200" dirty="0" smtClean="0"/>
              <a:t>етап</a:t>
            </a:r>
          </a:p>
          <a:p>
            <a:r>
              <a:rPr lang="ru-RU" sz="2200" b="1" u="sng" dirty="0" smtClean="0"/>
              <a:t>Четвърти етап на класиране:</a:t>
            </a:r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05-06 август 2024г. </a:t>
            </a:r>
            <a:r>
              <a:rPr lang="ru-RU" sz="2200" dirty="0" smtClean="0"/>
              <a:t>– подаване на документи за участие в четвърти етап</a:t>
            </a:r>
          </a:p>
          <a:p>
            <a:pPr marL="361950" indent="0">
              <a:buNone/>
            </a:pPr>
            <a:r>
              <a:rPr lang="ru-RU" sz="2200" b="1" dirty="0" smtClean="0">
                <a:solidFill>
                  <a:srgbClr val="FF0000"/>
                </a:solidFill>
              </a:rPr>
              <a:t>08-09 август 2024г. </a:t>
            </a:r>
            <a:r>
              <a:rPr lang="ru-RU" sz="2200" dirty="0" smtClean="0"/>
              <a:t>– записване на ученици, приети на четвърти етап</a:t>
            </a:r>
          </a:p>
          <a:p>
            <a:pPr marL="361950" indent="0">
              <a:buNone/>
            </a:pPr>
            <a:endParaRPr lang="ru-RU" sz="2200" dirty="0"/>
          </a:p>
          <a:p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0"/>
            <a:ext cx="1428750" cy="142875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Резултат с изображение за „natural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286001" y="304800"/>
            <a:ext cx="4572000" cy="1446550"/>
          </a:xfrm>
          <a:prstGeom prst="rect">
            <a:avLst/>
          </a:prstGeom>
        </p:spPr>
        <p:txBody>
          <a:bodyPr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sz="4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Направете своя правилен избор !</a:t>
            </a:r>
            <a:endParaRPr lang="bg-BG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583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2601</TotalTime>
  <Words>390</Words>
  <Application>Microsoft Office PowerPoint</Application>
  <PresentationFormat>On-screen Show (4:3)</PresentationFormat>
  <Paragraphs>96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Pontano Sans</vt:lpstr>
      <vt:lpstr>verdana</vt:lpstr>
      <vt:lpstr>Wingdings</vt:lpstr>
      <vt:lpstr>1_Office тема</vt:lpstr>
      <vt:lpstr>Office тема</vt:lpstr>
      <vt:lpstr>3_Office тема</vt:lpstr>
      <vt:lpstr>PowerPoint Presentation</vt:lpstr>
      <vt:lpstr>За своите ученици осигуряваме</vt:lpstr>
      <vt:lpstr>Прием на ученици за 2024/2025 учебна година  след завършено основно образование (след VІІ клас) </vt:lpstr>
      <vt:lpstr>PowerPoint Presentation</vt:lpstr>
      <vt:lpstr>PowerPoint Presentation</vt:lpstr>
      <vt:lpstr>PowerPoint Presentation</vt:lpstr>
      <vt:lpstr>PowerPoint Presentation</vt:lpstr>
      <vt:lpstr>Всички ученици се обучават     БЕЗПЛ за водачи на моторни превозни средства :</vt:lpstr>
      <vt:lpstr>   Стипендии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СРОКОВЕ ЗА КАНДИДАТСТВАНЕ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Искаш ли:</dc:title>
  <dc:creator>Natalia</dc:creator>
  <cp:lastModifiedBy>Nely Petrova</cp:lastModifiedBy>
  <cp:revision>356</cp:revision>
  <dcterms:created xsi:type="dcterms:W3CDTF">2006-08-16T00:00:00Z</dcterms:created>
  <dcterms:modified xsi:type="dcterms:W3CDTF">2024-07-04T11:43:45Z</dcterms:modified>
</cp:coreProperties>
</file>